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f6128227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cf61282270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steves-internet-guide.com/mqtt-protocol-messages-overview/" TargetMode="External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hyperlink" Target="https://softwaremill.com/mqperf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content.pivotal.io/blog/rabbitmq-hits-one-million-messages-per-second-on-google-compute-engine" TargetMode="External"/><Relationship Id="rId4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softwaremill.com/mqperf/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Relationship Id="rId4" Type="http://schemas.openxmlformats.org/officeDocument/2006/relationships/hyperlink" Target="http://www.slideshare.net/charmalloc/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hyperlink" Target="https://www.slideshare.net/CentricConsulting/eventdriven-architecture-57613466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eventuate.io/whyeventsourcing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Based Approaches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Message distribution systems</a:t>
            </a:r>
            <a:endParaRPr/>
          </a:p>
        </p:txBody>
      </p:sp>
      <p:sp>
        <p:nvSpPr>
          <p:cNvPr id="145" name="Google Shape;145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MQTT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STOMP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AMQP / RabbitMQ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text based protocol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Multiple patterns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Pure Pub/Sub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Request-Reply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Queuing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Clustered servers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Distributed queue across clusters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Cluster aware clients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NATS simple demo</a:t>
            </a:r>
            <a:br>
              <a:rPr lang="en-US"/>
            </a:b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4291" y="1061270"/>
            <a:ext cx="7386543" cy="5477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 Streaming</a:t>
            </a:r>
            <a:endParaRPr/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6410" y="1476248"/>
            <a:ext cx="7520186" cy="4954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NATS Streaming</a:t>
            </a:r>
            <a:endParaRPr/>
          </a:p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At least once delivery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Publisher rate limiting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Subscriber rate limiting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Replay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Durable Subscriptions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</a:t>
            </a:r>
            <a:endParaRPr/>
          </a:p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lightweight binary protocol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2-byte overhead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Widely used in IoT scenarios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Pub-sub only until MQTT5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QoS levels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Fire and forget QoS0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At least once QoS1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Exactly once QoS2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</a:t>
            </a:r>
            <a:endParaRPr/>
          </a:p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3404" y="1929000"/>
            <a:ext cx="8170440" cy="3398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MQTT Packets</a:t>
            </a:r>
            <a:br>
              <a:rPr lang="en-US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http://www.steves-internet-guide.com/mqtt-protocol-messages-overview/</a:t>
            </a:r>
            <a:r>
              <a:rPr lang="en-US" sz="1600"/>
              <a:t> </a:t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417638"/>
            <a:ext cx="9144000" cy="5006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4100" y="876300"/>
            <a:ext cx="7035800" cy="50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9400" y="0"/>
            <a:ext cx="602579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823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Asynchronous?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AMQP / RabbitMQ</a:t>
            </a:r>
            <a:endParaRPr/>
          </a:p>
        </p:txBody>
      </p:sp>
      <p:sp>
        <p:nvSpPr>
          <p:cNvPr id="203" name="Google Shape;203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AMQP is an advanced messaging protocol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meet more enterprise needs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JP Morgan attempting to decouple from proprietary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Standardised in OASIS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many implementations prefer 0-91 to 1-00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5000"/>
            <a:ext cx="9144000" cy="5580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4"/>
          <p:cNvPicPr preferRelativeResize="0"/>
          <p:nvPr/>
        </p:nvPicPr>
        <p:blipFill rotWithShape="1">
          <a:blip r:embed="rId3">
            <a:alphaModFix/>
          </a:blip>
          <a:srcRect b="0" l="0" r="0" t="13907"/>
          <a:stretch/>
        </p:blipFill>
        <p:spPr>
          <a:xfrm>
            <a:off x="215087" y="1349284"/>
            <a:ext cx="6112882" cy="3035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86250" y="3611300"/>
            <a:ext cx="6257750" cy="324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4"/>
          <p:cNvSpPr txBox="1"/>
          <p:nvPr>
            <p:ph type="title"/>
          </p:nvPr>
        </p:nvSpPr>
        <p:spPr>
          <a:xfrm>
            <a:off x="457200" y="13574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RabbitMQ performance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5"/>
              </a:rPr>
              <a:t>https://softwaremill.com/mqperf/</a:t>
            </a:r>
            <a:r>
              <a:rPr lang="en-US" sz="2000"/>
              <a:t>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&gt;1m msgs/sec</a:t>
            </a:r>
            <a:br>
              <a:rPr lang="en-US"/>
            </a:br>
            <a:r>
              <a:rPr lang="en-US" sz="1200" u="sng">
                <a:solidFill>
                  <a:schemeClr val="hlink"/>
                </a:solidFill>
                <a:hlinkClick r:id="rId3"/>
              </a:rPr>
              <a:t>https://content.pivotal.io/blog/rabbitmq-hits-one-million-messages-per-second-on-google-compute-engine</a:t>
            </a:r>
            <a:r>
              <a:rPr lang="en-US" sz="1200"/>
              <a:t> </a:t>
            </a:r>
            <a:endParaRPr/>
          </a:p>
        </p:txBody>
      </p:sp>
      <p:pic>
        <p:nvPicPr>
          <p:cNvPr id="221" name="Google Shape;221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546238"/>
            <a:ext cx="9143999" cy="4637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ActiveMQ / Artemis</a:t>
            </a:r>
            <a:endParaRPr/>
          </a:p>
        </p:txBody>
      </p:sp>
      <p:pic>
        <p:nvPicPr>
          <p:cNvPr id="227" name="Google Shape;22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27312" y="1417638"/>
            <a:ext cx="5019525" cy="4713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Artemis	</a:t>
            </a:r>
            <a:endParaRPr/>
          </a:p>
        </p:txBody>
      </p:sp>
      <p:sp>
        <p:nvSpPr>
          <p:cNvPr id="233" name="Google Shape;23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Supports multi-protocols: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“JMS”, AMQP, STOMP, OpenWire, MQTT, REST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Highly available and clusterable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Written in Java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Artemis Performance</a:t>
            </a:r>
            <a:br>
              <a:rPr lang="en-US"/>
            </a:br>
            <a:r>
              <a:rPr lang="en-US" sz="2000" u="sng">
                <a:solidFill>
                  <a:schemeClr val="hlink"/>
                </a:solidFill>
                <a:hlinkClick r:id="rId3"/>
              </a:rPr>
              <a:t>https://softwaremill.com/mqperf/</a:t>
            </a:r>
            <a:r>
              <a:rPr lang="en-US" sz="2000"/>
              <a:t> </a:t>
            </a:r>
            <a:endParaRPr/>
          </a:p>
        </p:txBody>
      </p:sp>
      <p:pic>
        <p:nvPicPr>
          <p:cNvPr id="239" name="Google Shape;239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69172"/>
            <a:ext cx="4925243" cy="2956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16576" y="3507207"/>
            <a:ext cx="6127423" cy="32240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246" name="Google Shape;24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1117600"/>
            <a:ext cx="8991600" cy="462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252" name="Google Shape;25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4000" cy="464343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0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</a:t>
            </a:r>
            <a:endParaRPr/>
          </a:p>
        </p:txBody>
      </p:sp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Applying “big data” approaches to messaging: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Partitioning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Multiple brokers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Elastically scalable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Supports clusters of co-ordinated consumers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Automatic re-election of leaders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09813" y="1417638"/>
            <a:ext cx="4549775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Kafka exactly-once semantics</a:t>
            </a:r>
            <a:endParaRPr/>
          </a:p>
        </p:txBody>
      </p:sp>
      <p:pic>
        <p:nvPicPr>
          <p:cNvPr id="265" name="Google Shape;26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5867" y="1480778"/>
            <a:ext cx="7890933" cy="46063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Kafka Performance</a:t>
            </a:r>
            <a:endParaRPr/>
          </a:p>
        </p:txBody>
      </p:sp>
      <p:pic>
        <p:nvPicPr>
          <p:cNvPr id="271" name="Google Shape;271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539" y="1386967"/>
            <a:ext cx="5743743" cy="3375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66098" y="3920617"/>
            <a:ext cx="4714401" cy="2937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Driven Architecture</a:t>
            </a:r>
            <a:endParaRPr/>
          </a:p>
        </p:txBody>
      </p:sp>
      <p:sp>
        <p:nvSpPr>
          <p:cNvPr id="103" name="Google Shape;103;p16"/>
          <p:cNvSpPr/>
          <p:nvPr/>
        </p:nvSpPr>
        <p:spPr>
          <a:xfrm>
            <a:off x="829358" y="2734129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Producer</a:t>
            </a:r>
            <a:endParaRPr/>
          </a:p>
        </p:txBody>
      </p:sp>
      <p:sp>
        <p:nvSpPr>
          <p:cNvPr id="104" name="Google Shape;104;p16"/>
          <p:cNvSpPr/>
          <p:nvPr/>
        </p:nvSpPr>
        <p:spPr>
          <a:xfrm>
            <a:off x="3302165" y="3006247"/>
            <a:ext cx="1969726" cy="1023678"/>
          </a:xfrm>
          <a:prstGeom prst="notched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</a:t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5931990" y="1728149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Consumer</a:t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5931990" y="3559963"/>
            <a:ext cx="1684635" cy="15549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Consumer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 in EDA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Location 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Logical addresses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Time 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Asynchronous, Store/Forward, Replay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Message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JSON, XML, ProtoBuf, etc</a:t>
            </a:r>
            <a:endParaRPr sz="2500"/>
          </a:p>
          <a:p>
            <a:pPr indent="-32385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Pattern</a:t>
            </a:r>
            <a:endParaRPr sz="2900"/>
          </a:p>
          <a:p>
            <a:pPr indent="-26670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Pub/Sub, Queue, 1-1, 1-many, many-many, request-reply</a:t>
            </a:r>
            <a:endParaRPr sz="2500"/>
          </a:p>
          <a:p>
            <a:pPr indent="-1397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2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EDA</a:t>
            </a:r>
            <a:br>
              <a:rPr lang="en-US"/>
            </a:b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0" y="889000"/>
            <a:ext cx="5080000" cy="50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Loose coupling via event bus</a:t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70000"/>
            <a:ext cx="9144000" cy="429881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/>
          <p:nvPr/>
        </p:nvSpPr>
        <p:spPr>
          <a:xfrm>
            <a:off x="192930" y="5748312"/>
            <a:ext cx="92444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https://www.slideshare.net/CentricConsulting/eventdriven-architecture-57613466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8000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704707" y="5792462"/>
            <a:ext cx="43695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Command Query Responsibility Separation</a:t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8887" y="1417638"/>
            <a:ext cx="6917199" cy="503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/>
          <p:nvPr/>
        </p:nvSpPr>
        <p:spPr>
          <a:xfrm>
            <a:off x="4806032" y="6491967"/>
            <a:ext cx="4174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https://martinfowler.com/bliki/CQRS.html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